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B9E"/>
    <a:srgbClr val="0092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-29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DDB97-58E2-239B-DFE8-B8B9B353F4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827383-19AD-5180-BE5E-E7F8129C67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D80F0B-40E5-2C76-6DF1-261C609DB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6D30-E422-4FD6-AA65-F491A9E8316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76463-11D1-1D7A-3C78-189659761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0FE6E-3C23-3A62-10E5-9BBDA7AA9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43D8-15CA-4973-8B65-C390EF9AB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400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1CC4B-9651-8697-6052-3C3092506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C7D30C-3FD6-FF7D-9B5A-6D377C0B39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03DBC-4129-7C51-7D17-EAAC21B82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6D30-E422-4FD6-AA65-F491A9E8316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AF6693-3593-1555-9D85-E0125B7F0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0BD78-9646-1C0F-41B5-DDA159E1D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43D8-15CA-4973-8B65-C390EF9AB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422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93F407-F331-7731-BD51-19864F6493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090D7B-C267-1E9C-FDBC-D383DE8004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ED8B79-CC24-53A3-8A37-95D255332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6D30-E422-4FD6-AA65-F491A9E8316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51FAD-5CB7-4EDA-ABA2-85E85DA7B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B58A2-614E-0760-C032-410ADB8FA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43D8-15CA-4973-8B65-C390EF9AB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961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612A5-3FB0-76EC-790D-5D3F9F053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D58B0A-1457-768F-B506-B6D225ED8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B7EDB3-3229-9FC0-2768-7BAABF830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6D30-E422-4FD6-AA65-F491A9E8316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EF39EF-DB58-8BAD-E153-D12D46968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DEFFBC-F7B8-86BE-C93D-000D2FB3F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43D8-15CA-4973-8B65-C390EF9AB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748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E1860-5E0D-020B-3526-DCE09548F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CC3140-5984-C19E-5F61-B34F3B5857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FA1B9-891E-9EF5-1AFC-1AFB6EF50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6D30-E422-4FD6-AA65-F491A9E8316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7F380-9D24-FCAD-5DBA-FA0A4AD1D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D2123A-AA04-5188-E601-59508ED5B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43D8-15CA-4973-8B65-C390EF9AB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402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41C1B-8344-51EB-3ABD-18A584DFF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91DD4-8DD2-B58B-33AE-B7D7A34527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20BCB9-3E19-5D65-1C1E-02E421E8D5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C17C77-6280-362C-F7A5-D4620B169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6D30-E422-4FD6-AA65-F491A9E8316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1B56CD-8190-1FF2-3336-2A23D0C1B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5E7BAA-6D42-644B-D6CE-D5EE18C80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43D8-15CA-4973-8B65-C390EF9AB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811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7E7BA-BCF5-55B2-FCB4-26BFFC277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55E4D-15A6-84E3-1CB6-C2F2180E1D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239741-5084-E614-B856-65ED93C6F6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08D31C-3370-33C1-8124-1B1DE7A615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0F88FE-1D7C-BFAA-122B-BD8E87846D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80EAD1-F938-8833-7CB2-0B3BDFFF2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6D30-E422-4FD6-AA65-F491A9E8316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4A013D-0CB6-1ED6-261D-2D7585006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28BFEA-037F-E629-601A-CCE543084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43D8-15CA-4973-8B65-C390EF9AB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205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35032-A193-FC8E-2E71-5298C276A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E36CBB-2E78-F110-7CEA-390F49909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6D30-E422-4FD6-AA65-F491A9E8316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C94568-7FFD-16FF-D390-1FF508303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1E8E2E-BF7A-1D83-853B-753B8C63D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43D8-15CA-4973-8B65-C390EF9AB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326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F81C90-CB90-5452-66BD-FA206D11B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6D30-E422-4FD6-AA65-F491A9E8316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6A59ED-83C5-F5EE-A688-B3EE87559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C554E5-680D-2F89-AC6E-2418524CB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43D8-15CA-4973-8B65-C390EF9AB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9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93B4D-5883-E7BA-947C-5AB62DCBC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B937B-2A5A-23BA-F27A-DFC0B69E5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4D09DA-2CA9-11C6-6A23-38F2F2362A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5C0290-A9BF-3B4D-D58D-17B3D9246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6D30-E422-4FD6-AA65-F491A9E8316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F59353-C8B6-5AF0-8D0B-4731D39BF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972B63-83FA-BA33-0C6E-4117AD1B3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43D8-15CA-4973-8B65-C390EF9AB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52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3C570-3E7F-9F15-BF70-16849C1C8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4BA1D6-5A6F-6605-1E8B-D1680C0BDC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902655-6CE2-4090-D02C-FE7B5366B8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FCF02B-E805-F664-1C28-48B10D090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6D30-E422-4FD6-AA65-F491A9E8316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5D8A72-CB21-4FD0-E9C6-DA81D2A6E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28FB5A-00B8-63A9-CD58-F287A9C5E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43D8-15CA-4973-8B65-C390EF9AB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726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25AC55-A37E-74F2-EE0C-0E1667D08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3B4B0D-E4C7-ADCC-A248-A3F9F404C9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B0CCF-E255-22E0-5849-4B7203FAA9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9F6D30-E422-4FD6-AA65-F491A9E8316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1372A-7375-C318-5477-A55006014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12314B-44FB-41CA-922A-42326C250D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4043D8-15CA-4973-8B65-C390EF9AB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870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 3">
            <a:extLst>
              <a:ext uri="{FF2B5EF4-FFF2-40B4-BE49-F238E27FC236}">
                <a16:creationId xmlns:a16="http://schemas.microsoft.com/office/drawing/2014/main" id="{F8665A29-AAA4-B360-3E49-223747C4BAF4}"/>
              </a:ext>
            </a:extLst>
          </p:cNvPr>
          <p:cNvSpPr/>
          <p:nvPr/>
        </p:nvSpPr>
        <p:spPr>
          <a:xfrm>
            <a:off x="2190541" y="894303"/>
            <a:ext cx="3104940" cy="2763297"/>
          </a:xfrm>
          <a:prstGeom prst="hexagon">
            <a:avLst/>
          </a:prstGeom>
          <a:solidFill>
            <a:srgbClr val="0092D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Hexagon 4">
            <a:extLst>
              <a:ext uri="{FF2B5EF4-FFF2-40B4-BE49-F238E27FC236}">
                <a16:creationId xmlns:a16="http://schemas.microsoft.com/office/drawing/2014/main" id="{5DDC06AD-0852-D197-6411-C1977E5530F6}"/>
              </a:ext>
            </a:extLst>
          </p:cNvPr>
          <p:cNvSpPr/>
          <p:nvPr/>
        </p:nvSpPr>
        <p:spPr>
          <a:xfrm>
            <a:off x="4794739" y="2428351"/>
            <a:ext cx="3104940" cy="2763297"/>
          </a:xfrm>
          <a:prstGeom prst="hexagon">
            <a:avLst/>
          </a:prstGeom>
          <a:solidFill>
            <a:srgbClr val="0092D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5CB463-207C-293A-3C81-EF2DE07D2419}"/>
              </a:ext>
            </a:extLst>
          </p:cNvPr>
          <p:cNvSpPr txBox="1"/>
          <p:nvPr/>
        </p:nvSpPr>
        <p:spPr>
          <a:xfrm>
            <a:off x="2788417" y="1260288"/>
            <a:ext cx="190918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chemeClr val="bg2"/>
                </a:solidFill>
                <a:latin typeface="Ideal Sans Office" panose="02000000000000000000" pitchFamily="2" charset="0"/>
              </a:rPr>
              <a:t>Design Only</a:t>
            </a:r>
          </a:p>
          <a:p>
            <a:pPr algn="ctr"/>
            <a:r>
              <a:rPr lang="en-US" dirty="0">
                <a:solidFill>
                  <a:schemeClr val="bg2"/>
                </a:solidFill>
                <a:latin typeface="Ideal Sans Office" panose="02000000000000000000" pitchFamily="2" charset="0"/>
              </a:rPr>
              <a:t>*Must be completed within 12 months of signed Project Agreement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8E3308-FD98-A11A-4B77-DC399EDC11EB}"/>
              </a:ext>
            </a:extLst>
          </p:cNvPr>
          <p:cNvSpPr txBox="1"/>
          <p:nvPr/>
        </p:nvSpPr>
        <p:spPr>
          <a:xfrm>
            <a:off x="5246915" y="2794336"/>
            <a:ext cx="220058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chemeClr val="bg2"/>
                </a:solidFill>
                <a:latin typeface="Ideal Sans Office" panose="02000000000000000000" pitchFamily="2" charset="0"/>
              </a:rPr>
              <a:t>Construction Only</a:t>
            </a:r>
          </a:p>
          <a:p>
            <a:pPr algn="ctr"/>
            <a:r>
              <a:rPr lang="en-US" dirty="0">
                <a:solidFill>
                  <a:schemeClr val="bg2"/>
                </a:solidFill>
                <a:latin typeface="Ideal Sans Office" panose="02000000000000000000" pitchFamily="2" charset="0"/>
              </a:rPr>
              <a:t>*Must be completed within 18 months of signed Project Agreement</a:t>
            </a:r>
          </a:p>
        </p:txBody>
      </p:sp>
    </p:spTree>
    <p:extLst>
      <p:ext uri="{BB962C8B-B14F-4D97-AF65-F5344CB8AC3E}">
        <p14:creationId xmlns:p14="http://schemas.microsoft.com/office/powerpoint/2010/main" val="1364141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9346E5F-001A-4D33-3083-845A316B31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879513"/>
              </p:ext>
            </p:extLst>
          </p:nvPr>
        </p:nvGraphicFramePr>
        <p:xfrm>
          <a:off x="266700" y="261620"/>
          <a:ext cx="4064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56121372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917972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Ideal Sans Office" panose="02000000000000000000" pitchFamily="2" charset="0"/>
                        </a:rPr>
                        <a:t>Age</a:t>
                      </a:r>
                    </a:p>
                  </a:txBody>
                  <a:tcPr>
                    <a:solidFill>
                      <a:srgbClr val="005B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Ideal Sans Office" panose="02000000000000000000" pitchFamily="2" charset="0"/>
                        </a:rPr>
                        <a:t>Points</a:t>
                      </a:r>
                    </a:p>
                  </a:txBody>
                  <a:tcPr>
                    <a:solidFill>
                      <a:srgbClr val="005B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236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Ideal Sans Office" panose="02000000000000000000" pitchFamily="2" charset="0"/>
                        </a:rPr>
                        <a:t>50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Ideal Sans Office" panose="02000000000000000000" pitchFamily="2" charset="0"/>
                        </a:rPr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041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Ideal Sans Office" panose="02000000000000000000" pitchFamily="2" charset="0"/>
                        </a:rPr>
                        <a:t>40-49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Ideal Sans Office" panose="02000000000000000000" pitchFamily="2" charset="0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189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Ideal Sans Office" panose="02000000000000000000" pitchFamily="2" charset="0"/>
                        </a:rPr>
                        <a:t>30-39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Ideal Sans Office" panose="02000000000000000000" pitchFamily="2" charset="0"/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7706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Ideal Sans Office" panose="02000000000000000000" pitchFamily="2" charset="0"/>
                        </a:rPr>
                        <a:t>20-29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Ideal Sans Office" panose="02000000000000000000" pitchFamily="2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023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Ideal Sans Office" panose="02000000000000000000" pitchFamily="2" charset="0"/>
                        </a:rPr>
                        <a:t>0-19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Ideal Sans Office" panose="02000000000000000000" pitchFamily="2" charset="0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344158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B197045-D71E-A95E-6F62-D8B4748C7F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436477"/>
              </p:ext>
            </p:extLst>
          </p:nvPr>
        </p:nvGraphicFramePr>
        <p:xfrm>
          <a:off x="3962400" y="1697566"/>
          <a:ext cx="8127999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20350819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13436091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5322601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Project Type</a:t>
                      </a:r>
                    </a:p>
                  </a:txBody>
                  <a:tcPr>
                    <a:solidFill>
                      <a:srgbClr val="005B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Description</a:t>
                      </a:r>
                    </a:p>
                  </a:txBody>
                  <a:tcPr>
                    <a:solidFill>
                      <a:srgbClr val="005B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Points</a:t>
                      </a:r>
                    </a:p>
                  </a:txBody>
                  <a:tcPr>
                    <a:solidFill>
                      <a:srgbClr val="005B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193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Investigation Private I/I 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Dye Testing/Smoke Testing with private property as target. Ex. Residential downspout dye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2654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Design of Private I/I Remediation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Project will result in stamped plans with private side work included.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4-6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917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Construction of Private I/I Remediation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Applicant plans to implement improvements; or funds or support to private property owners to correct with enforcement plan.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7-10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381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210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964EFCE-75D3-BE1B-EAAB-0C9A8B9CB7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943055"/>
              </p:ext>
            </p:extLst>
          </p:nvPr>
        </p:nvGraphicFramePr>
        <p:xfrm>
          <a:off x="654050" y="-118534"/>
          <a:ext cx="10883900" cy="978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6780">
                  <a:extLst>
                    <a:ext uri="{9D8B030D-6E8A-4147-A177-3AD203B41FA5}">
                      <a16:colId xmlns:a16="http://schemas.microsoft.com/office/drawing/2014/main" val="927428416"/>
                    </a:ext>
                  </a:extLst>
                </a:gridCol>
                <a:gridCol w="2680159">
                  <a:extLst>
                    <a:ext uri="{9D8B030D-6E8A-4147-A177-3AD203B41FA5}">
                      <a16:colId xmlns:a16="http://schemas.microsoft.com/office/drawing/2014/main" val="3393712850"/>
                    </a:ext>
                  </a:extLst>
                </a:gridCol>
                <a:gridCol w="1673401">
                  <a:extLst>
                    <a:ext uri="{9D8B030D-6E8A-4147-A177-3AD203B41FA5}">
                      <a16:colId xmlns:a16="http://schemas.microsoft.com/office/drawing/2014/main" val="988854958"/>
                    </a:ext>
                  </a:extLst>
                </a:gridCol>
                <a:gridCol w="2176780">
                  <a:extLst>
                    <a:ext uri="{9D8B030D-6E8A-4147-A177-3AD203B41FA5}">
                      <a16:colId xmlns:a16="http://schemas.microsoft.com/office/drawing/2014/main" val="2669251111"/>
                    </a:ext>
                  </a:extLst>
                </a:gridCol>
                <a:gridCol w="2176780">
                  <a:extLst>
                    <a:ext uri="{9D8B030D-6E8A-4147-A177-3AD203B41FA5}">
                      <a16:colId xmlns:a16="http://schemas.microsoft.com/office/drawing/2014/main" val="33880391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Type</a:t>
                      </a:r>
                    </a:p>
                  </a:txBody>
                  <a:tcPr>
                    <a:solidFill>
                      <a:srgbClr val="005B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Description</a:t>
                      </a:r>
                    </a:p>
                  </a:txBody>
                  <a:tcPr>
                    <a:solidFill>
                      <a:srgbClr val="005B9E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Points</a:t>
                      </a:r>
                    </a:p>
                  </a:txBody>
                  <a:tcPr>
                    <a:solidFill>
                      <a:srgbClr val="005B9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37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Failed HSTS, Illicit Discharge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Removal of a continuous source of water quality impairment during wet and dry weather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  <a:p>
                      <a:pPr algn="ctr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≤10 units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  <a:p>
                      <a:pPr algn="ctr"/>
                      <a:r>
                        <a:rPr lang="en-US" b="1" dirty="0"/>
                        <a:t>15</a:t>
                      </a:r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11-49 units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  <a:p>
                      <a:pPr algn="ctr"/>
                      <a:r>
                        <a:rPr lang="en-US" b="1" dirty="0"/>
                        <a:t>20</a:t>
                      </a:r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≥50 units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372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Wastewater Treatment Plant Elimination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Elimination of failing WWTP (public or private) with new connection to a sanitary system tributary to a NEORSD WWTP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  <a:p>
                      <a:pPr algn="ctr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≤0.01 MGD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  <a:p>
                      <a:pPr algn="ctr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0.02 - 0.25 MGD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  <a:p>
                      <a:pPr algn="ctr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≥0.26 MGD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385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Pump Station Improvements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Reducing the impacts of failing/outdated infrastructure and/or capacity issues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Equipment Replacement and/or Updates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Equipment Replacement and/or Updates, plus Capacity Improvements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20</a:t>
                      </a:r>
                    </a:p>
                    <a:p>
                      <a:pPr algn="ctr"/>
                      <a:r>
                        <a:rPr lang="en-US" dirty="0"/>
                        <a:t>Equipment Replacement and/or Updates, plus Capacity Improvements, and Force Main Rehabilitation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845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Basement Flooding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Reducing intermittent and direct water quality impairments to human health and private property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  <a:p>
                      <a:pPr algn="ctr"/>
                      <a:endParaRPr lang="en-US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≤10 basements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  <a:p>
                      <a:pPr algn="ctr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11 - 19 basements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  <a:p>
                      <a:pPr algn="ctr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≥20 basements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5326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CSO/SSO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Removal of wet weather source of water quality impairment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6</a:t>
                      </a:r>
                    </a:p>
                    <a:p>
                      <a:pPr algn="ctr"/>
                      <a:r>
                        <a:rPr lang="en-US" dirty="0"/>
                        <a:t>Unknown effect of project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10</a:t>
                      </a:r>
                    </a:p>
                    <a:p>
                      <a:pPr algn="ctr"/>
                      <a:r>
                        <a:rPr lang="en-US" dirty="0"/>
                        <a:t>Modeled quantity and/or multiple locations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293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Inflow/Infiltration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Conserving capacity in the sanitary sewer system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1-5</a:t>
                      </a:r>
                    </a:p>
                    <a:p>
                      <a:pPr algn="ctr"/>
                      <a:endParaRPr lang="en-US" b="1" dirty="0"/>
                    </a:p>
                    <a:p>
                      <a:pPr algn="ctr"/>
                      <a:r>
                        <a:rPr lang="en-US" dirty="0"/>
                        <a:t>Sliding scale depending on the severity of I/I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6424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Common Trench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Reducing water quality impacts from common trench sewers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</a:t>
                      </a:r>
                    </a:p>
                    <a:p>
                      <a:pPr algn="ctr"/>
                      <a:r>
                        <a:rPr lang="en-US" dirty="0"/>
                        <a:t>Lining/Spot Repair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3</a:t>
                      </a:r>
                    </a:p>
                    <a:p>
                      <a:pPr algn="ctr"/>
                      <a:r>
                        <a:rPr lang="en-US" dirty="0"/>
                        <a:t>New Storm or Sanitary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5</a:t>
                      </a:r>
                      <a:r>
                        <a:rPr lang="en-US" dirty="0"/>
                        <a:t> </a:t>
                      </a:r>
                    </a:p>
                    <a:p>
                      <a:pPr algn="ctr"/>
                      <a:r>
                        <a:rPr lang="en-US" dirty="0"/>
                        <a:t>Fully Separated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5930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6962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0B66ADAA-D601-3D24-C29B-BA96F44DB4C4}"/>
              </a:ext>
            </a:extLst>
          </p:cNvPr>
          <p:cNvGrpSpPr/>
          <p:nvPr/>
        </p:nvGrpSpPr>
        <p:grpSpPr>
          <a:xfrm>
            <a:off x="3123941" y="2785816"/>
            <a:ext cx="5944116" cy="2139881"/>
            <a:chOff x="3123941" y="2785816"/>
            <a:chExt cx="5944116" cy="2139881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D1954C48-944A-080E-105D-0DD3FB68A8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23942" y="2785816"/>
              <a:ext cx="5944115" cy="1286367"/>
            </a:xfrm>
            <a:prstGeom prst="rect">
              <a:avLst/>
            </a:prstGeom>
          </p:spPr>
        </p:pic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2CD38306-1468-13A7-441D-D21EDDC9119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23941" y="3218669"/>
              <a:ext cx="5944115" cy="17070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78645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F00B1F5-C5AF-136D-1BE6-33E91A836D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117181"/>
              </p:ext>
            </p:extLst>
          </p:nvPr>
        </p:nvGraphicFramePr>
        <p:xfrm>
          <a:off x="347472" y="719666"/>
          <a:ext cx="9812530" cy="1001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2506">
                  <a:extLst>
                    <a:ext uri="{9D8B030D-6E8A-4147-A177-3AD203B41FA5}">
                      <a16:colId xmlns:a16="http://schemas.microsoft.com/office/drawing/2014/main" val="2212217249"/>
                    </a:ext>
                  </a:extLst>
                </a:gridCol>
                <a:gridCol w="3615334">
                  <a:extLst>
                    <a:ext uri="{9D8B030D-6E8A-4147-A177-3AD203B41FA5}">
                      <a16:colId xmlns:a16="http://schemas.microsoft.com/office/drawing/2014/main" val="3210924128"/>
                    </a:ext>
                  </a:extLst>
                </a:gridCol>
                <a:gridCol w="1627632">
                  <a:extLst>
                    <a:ext uri="{9D8B030D-6E8A-4147-A177-3AD203B41FA5}">
                      <a16:colId xmlns:a16="http://schemas.microsoft.com/office/drawing/2014/main" val="168461596"/>
                    </a:ext>
                  </a:extLst>
                </a:gridCol>
                <a:gridCol w="1380744">
                  <a:extLst>
                    <a:ext uri="{9D8B030D-6E8A-4147-A177-3AD203B41FA5}">
                      <a16:colId xmlns:a16="http://schemas.microsoft.com/office/drawing/2014/main" val="854316973"/>
                    </a:ext>
                  </a:extLst>
                </a:gridCol>
                <a:gridCol w="1226314">
                  <a:extLst>
                    <a:ext uri="{9D8B030D-6E8A-4147-A177-3AD203B41FA5}">
                      <a16:colId xmlns:a16="http://schemas.microsoft.com/office/drawing/2014/main" val="35940394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b="1" kern="100" dirty="0">
                          <a:solidFill>
                            <a:schemeClr val="bg2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Entity</a:t>
                      </a:r>
                      <a:endParaRPr lang="en-US" sz="1100" kern="100" dirty="0">
                        <a:solidFill>
                          <a:schemeClr val="bg2"/>
                        </a:solidFill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>
                    <a:solidFill>
                      <a:srgbClr val="005B9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b="1" kern="100" dirty="0">
                          <a:solidFill>
                            <a:schemeClr val="bg2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Project Name</a:t>
                      </a:r>
                      <a:endParaRPr lang="en-US" sz="1100" kern="100" dirty="0">
                        <a:solidFill>
                          <a:schemeClr val="bg2"/>
                        </a:solidFill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>
                    <a:solidFill>
                      <a:srgbClr val="005B9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b="1" kern="100" dirty="0">
                          <a:solidFill>
                            <a:schemeClr val="bg2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Project Type</a:t>
                      </a:r>
                      <a:endParaRPr lang="en-US" sz="1100" kern="100" dirty="0">
                        <a:solidFill>
                          <a:schemeClr val="bg2"/>
                        </a:solidFill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>
                    <a:solidFill>
                      <a:srgbClr val="005B9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b="1" kern="100" dirty="0">
                          <a:solidFill>
                            <a:schemeClr val="bg2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Project Area</a:t>
                      </a:r>
                      <a:endParaRPr lang="en-US" sz="1100" kern="100" dirty="0">
                        <a:solidFill>
                          <a:schemeClr val="bg2"/>
                        </a:solidFill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>
                    <a:solidFill>
                      <a:srgbClr val="005B9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b="1" kern="100" dirty="0">
                          <a:solidFill>
                            <a:schemeClr val="bg2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Award</a:t>
                      </a:r>
                      <a:endParaRPr lang="en-US" sz="1100" kern="100" dirty="0">
                        <a:solidFill>
                          <a:schemeClr val="bg2"/>
                        </a:solidFill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>
                    <a:solidFill>
                      <a:srgbClr val="005B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800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Beachwood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Bryden Sanitary and Storm Sewer Improvements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Design Only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Ideal Sans Office" panose="02000000000000000000" pitchFamily="2" charset="0"/>
                          <a:cs typeface="Times New Roman" panose="02020603050405020304" pitchFamily="18" charset="0"/>
                        </a:rPr>
                        <a:t>Standard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$278,300.00 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203898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Cleveland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Woodbury Avenue Sewer Project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Construction Only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EIFA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$3,300,000.00 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2899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Cleveland Heights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Atherstone Road SSO Control CH-51 &amp; CH-27 Mitigation - Phase I 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Construction Only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EIFA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$2,100,000.00 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6259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Cleveland Heights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Mitigation of Illicit Connections in Overlook Road Area and CH-46 SSO Control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Design Only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Standard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$127,100.00 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58176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Cuyahoga Heights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Courts Sewer Separation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Construction Only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EIFA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$2,986,374.37 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53649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East Cleveland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Target Area Sewer Replacement - Phase 4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Design Only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EIFA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$265,198.00 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6751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East Cleveland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Nela View Road Sewer Improvements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Design Only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EIFA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$208,000.00 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6897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Garfield Heights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Maplerow Ave and E 126th Sewer Separation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Design Only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EIFA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$188,650.75 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24564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Garfield Heights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I-480 Sanitary Sewer Crossing Project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Design Only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EIFA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$154,200.00 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2817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Lyndhurst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Edgefield SSO Removal Phase 2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Construction Only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Standard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$1,896,142.50 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64500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Maple Heights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Lee-Raymond-Greenhurst Area Sanitary Sewer Improvement Project 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Design Only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EIFA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$232,500.00 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01151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Maple Heights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Broadway Central Area Sanitary Sewer Improvement Project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Design Only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EIFA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$301,200.00 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33247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Maple Heights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Tokay-Tabor-Brunswick Sewer Repair and Rehabilitation Project 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Construction Only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EIFA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$1,144,500.00 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3698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Maple Heights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Anthony and Theodore Sewer Repair and Rehabilitation Project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Construction Only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EIFA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$577,575.00 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40669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Mayfield Heights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Washington Blvd Sanitary and Storm Sewer Improvements and Roadway Reconstruction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Construction Only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EIFA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$3,000,000.00 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22913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Middleburg Heights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Elderdale / Farnum Area Sanitary Sewer Design Study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Design Only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Standard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$297,500.00 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87906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Moreland Hills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Jackson Valley Pump Station Service Area I&amp;I Removal Phase 1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Design Only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Standard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$122,438.63 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952136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Newburgh Heights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McGregor Avenue Sewer Separation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Design Only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EIFA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$160,026.31 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19707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Oakwood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Garden-Hickory Basement Backup Elimination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Construction Only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EIFA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$160,038.00 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53323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Parma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W. 54th Street Sewer Improvement Project Ph. I &amp; II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Design Only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EIFA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$675,000.00 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6651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Parma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Brainard Drive Relief Sewer Project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Construction Only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EIFA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$600,000.00 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93540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Parma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N. &amp; W. Linden Lane Septic Abatement Project Ph. II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Construction Only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Standard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$2,025,000.00 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05914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Pepper Pike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Lander Road Pump Station, Force Main and WWTP Removal Project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Design Only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Standard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$75,000.00 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251135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South Euclid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Donwell Road Infrastructure Improvement Project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Design Only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Standard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$38,138.00 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33018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Walton Hills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Walton Hills Sanitary Sewer Study Phase 3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Design Only</a:t>
                      </a: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Standard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$147,999.00 </a:t>
                      </a: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43585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endParaRPr lang="en-US" sz="1100" kern="10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effectLst/>
                        <a:latin typeface="Ideal Sans Office" panose="02000000000000000000" pitchFamily="2" charset="0"/>
                        <a:ea typeface="Ideal Sans Office" panose="02000000000000000000" pitchFamily="2" charset="0"/>
                        <a:cs typeface="Ideal Sans Offic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b="1" kern="100" dirty="0">
                          <a:effectLst/>
                          <a:latin typeface="Ideal Sans Office" panose="02000000000000000000" pitchFamily="2" charset="0"/>
                          <a:ea typeface="Ideal Sans Office" panose="02000000000000000000" pitchFamily="2" charset="0"/>
                          <a:cs typeface="Ideal Sans Office" panose="02000000000000000000" pitchFamily="2" charset="0"/>
                        </a:rPr>
                        <a:t>2026 TOTAL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buNone/>
                      </a:pPr>
                      <a:r>
                        <a:rPr lang="en-US" sz="1100" b="1" kern="100" dirty="0">
                          <a:effectLst/>
                          <a:latin typeface="Ideal Sans Office" panose="02000000000000000000" pitchFamily="2" charset="0"/>
                          <a:ea typeface="Ideal Sans Office" panose="02000000000000000000" pitchFamily="2" charset="0"/>
                          <a:cs typeface="Ideal Sans Office" panose="02000000000000000000" pitchFamily="2" charset="0"/>
                        </a:rPr>
                        <a:t>$21,060,880.50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34327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0265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F4F049A-7A03-DDD0-18DC-91598789C2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614726"/>
              </p:ext>
            </p:extLst>
          </p:nvPr>
        </p:nvGraphicFramePr>
        <p:xfrm>
          <a:off x="-576072" y="192024"/>
          <a:ext cx="13734280" cy="113385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3428">
                  <a:extLst>
                    <a:ext uri="{9D8B030D-6E8A-4147-A177-3AD203B41FA5}">
                      <a16:colId xmlns:a16="http://schemas.microsoft.com/office/drawing/2014/main" val="241877655"/>
                    </a:ext>
                  </a:extLst>
                </a:gridCol>
                <a:gridCol w="1373428">
                  <a:extLst>
                    <a:ext uri="{9D8B030D-6E8A-4147-A177-3AD203B41FA5}">
                      <a16:colId xmlns:a16="http://schemas.microsoft.com/office/drawing/2014/main" val="3747850071"/>
                    </a:ext>
                  </a:extLst>
                </a:gridCol>
                <a:gridCol w="1373428">
                  <a:extLst>
                    <a:ext uri="{9D8B030D-6E8A-4147-A177-3AD203B41FA5}">
                      <a16:colId xmlns:a16="http://schemas.microsoft.com/office/drawing/2014/main" val="1485019566"/>
                    </a:ext>
                  </a:extLst>
                </a:gridCol>
                <a:gridCol w="1373428">
                  <a:extLst>
                    <a:ext uri="{9D8B030D-6E8A-4147-A177-3AD203B41FA5}">
                      <a16:colId xmlns:a16="http://schemas.microsoft.com/office/drawing/2014/main" val="2878625030"/>
                    </a:ext>
                  </a:extLst>
                </a:gridCol>
                <a:gridCol w="1373428">
                  <a:extLst>
                    <a:ext uri="{9D8B030D-6E8A-4147-A177-3AD203B41FA5}">
                      <a16:colId xmlns:a16="http://schemas.microsoft.com/office/drawing/2014/main" val="2607417529"/>
                    </a:ext>
                  </a:extLst>
                </a:gridCol>
                <a:gridCol w="1373428">
                  <a:extLst>
                    <a:ext uri="{9D8B030D-6E8A-4147-A177-3AD203B41FA5}">
                      <a16:colId xmlns:a16="http://schemas.microsoft.com/office/drawing/2014/main" val="651090482"/>
                    </a:ext>
                  </a:extLst>
                </a:gridCol>
                <a:gridCol w="1373428">
                  <a:extLst>
                    <a:ext uri="{9D8B030D-6E8A-4147-A177-3AD203B41FA5}">
                      <a16:colId xmlns:a16="http://schemas.microsoft.com/office/drawing/2014/main" val="343928272"/>
                    </a:ext>
                  </a:extLst>
                </a:gridCol>
                <a:gridCol w="1373428">
                  <a:extLst>
                    <a:ext uri="{9D8B030D-6E8A-4147-A177-3AD203B41FA5}">
                      <a16:colId xmlns:a16="http://schemas.microsoft.com/office/drawing/2014/main" val="1881658798"/>
                    </a:ext>
                  </a:extLst>
                </a:gridCol>
                <a:gridCol w="1373428">
                  <a:extLst>
                    <a:ext uri="{9D8B030D-6E8A-4147-A177-3AD203B41FA5}">
                      <a16:colId xmlns:a16="http://schemas.microsoft.com/office/drawing/2014/main" val="2007599347"/>
                    </a:ext>
                  </a:extLst>
                </a:gridCol>
                <a:gridCol w="1373428">
                  <a:extLst>
                    <a:ext uri="{9D8B030D-6E8A-4147-A177-3AD203B41FA5}">
                      <a16:colId xmlns:a16="http://schemas.microsoft.com/office/drawing/2014/main" val="1644299332"/>
                    </a:ext>
                  </a:extLst>
                </a:gridCol>
              </a:tblGrid>
              <a:tr h="1618774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Ideal Sans Office" panose="02000000000000000000" pitchFamily="2" charset="0"/>
                        </a:rPr>
                        <a:t>MCIP Year</a:t>
                      </a:r>
                    </a:p>
                  </a:txBody>
                  <a:tcPr marL="9525" marR="9525" marT="9525" marB="0" anchor="ctr">
                    <a:solidFill>
                      <a:srgbClr val="005B9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Ideal Sans Office" panose="02000000000000000000" pitchFamily="2" charset="0"/>
                        </a:rPr>
                        <a:t>Funded Projects**</a:t>
                      </a:r>
                    </a:p>
                  </a:txBody>
                  <a:tcPr marL="9525" marR="9525" marT="9525" marB="0" anchor="ctr">
                    <a:solidFill>
                      <a:srgbClr val="005B9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</a:rPr>
                        <a:t> Basement Flooding Remediation </a:t>
                      </a:r>
                    </a:p>
                  </a:txBody>
                  <a:tcPr marL="9525" marR="9525" marT="9525" marB="0" anchor="ctr">
                    <a:solidFill>
                      <a:srgbClr val="005B9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</a:rPr>
                        <a:t> Reduced Impact on SSO/CSO </a:t>
                      </a:r>
                    </a:p>
                  </a:txBody>
                  <a:tcPr marL="9525" marR="9525" marT="9525" marB="0" anchor="ctr">
                    <a:solidFill>
                      <a:srgbClr val="005B9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</a:rPr>
                        <a:t> Removal of WWTP </a:t>
                      </a:r>
                    </a:p>
                  </a:txBody>
                  <a:tcPr marL="9525" marR="9525" marT="9525" marB="0" anchor="ctr">
                    <a:solidFill>
                      <a:srgbClr val="005B9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</a:rPr>
                        <a:t> HSTS Removal </a:t>
                      </a:r>
                    </a:p>
                  </a:txBody>
                  <a:tcPr marL="9525" marR="9525" marT="9525" marB="0" anchor="ctr">
                    <a:solidFill>
                      <a:srgbClr val="005B9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</a:rPr>
                        <a:t> New Collection System (Linear Feet) </a:t>
                      </a:r>
                    </a:p>
                  </a:txBody>
                  <a:tcPr marL="9525" marR="9525" marT="9525" marB="0" anchor="ctr">
                    <a:solidFill>
                      <a:srgbClr val="005B9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</a:rPr>
                        <a:t> Sewer Lining (Linear Feet) </a:t>
                      </a:r>
                    </a:p>
                  </a:txBody>
                  <a:tcPr marL="9525" marR="9525" marT="9525" marB="0" anchor="ctr">
                    <a:solidFill>
                      <a:srgbClr val="005B9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Ideal Sans Office" panose="02000000000000000000" pitchFamily="2" charset="0"/>
                        </a:rPr>
                        <a:t>District Funding Awards</a:t>
                      </a:r>
                    </a:p>
                  </a:txBody>
                  <a:tcPr marL="9525" marR="9525" marT="9525" marB="0" anchor="ctr">
                    <a:solidFill>
                      <a:srgbClr val="005B9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Ideal Sans Office" panose="02000000000000000000" pitchFamily="2" charset="0"/>
                        </a:rPr>
                        <a:t>Member Community Matching Funds</a:t>
                      </a:r>
                    </a:p>
                  </a:txBody>
                  <a:tcPr marL="9525" marR="9525" marT="9525" marB="0" anchor="ctr">
                    <a:solidFill>
                      <a:srgbClr val="005B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792725"/>
                  </a:ext>
                </a:extLst>
              </a:tr>
              <a:tr h="78513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 448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 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707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73,518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14,261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$6,839,027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$27,047,021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49067058"/>
                  </a:ext>
                </a:extLst>
              </a:tr>
              <a:tr h="78513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2018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666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 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77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15,989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4,835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$3,946,142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$4,711,198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1167099"/>
                  </a:ext>
                </a:extLst>
              </a:tr>
              <a:tr h="78513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1,228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 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277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21,785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4,915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$7,923,571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$12,465,421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30559549"/>
                  </a:ext>
                </a:extLst>
              </a:tr>
              <a:tr h="78513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2020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347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182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20,026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18,891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$10,908,895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$4,752,405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90504799"/>
                  </a:ext>
                </a:extLst>
              </a:tr>
              <a:tr h="78513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596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20,591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$2,500,000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$4,889,840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0865835"/>
                  </a:ext>
                </a:extLst>
              </a:tr>
              <a:tr h="78513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590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 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85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30,245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6,210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$15,850,000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$12,463,045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67689606"/>
                  </a:ext>
                </a:extLst>
              </a:tr>
              <a:tr h="78513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1,461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 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35,793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11,377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$17,542,380</a:t>
                      </a:r>
                    </a:p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Ideal Sans Office" panose="02000000000000000000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$14,512,227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4587046"/>
                  </a:ext>
                </a:extLst>
              </a:tr>
              <a:tr h="78513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2024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486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127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28,194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      22,620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 $19,707,928 </a:t>
                      </a:r>
                    </a:p>
                    <a:p>
                      <a:pPr algn="r" fontAlgn="b">
                        <a:buNone/>
                      </a:pP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Ideal Sans Office" panose="02000000000000000000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 $12,330,108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8668493"/>
                  </a:ext>
                </a:extLst>
              </a:tr>
              <a:tr h="78513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2025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391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176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24,780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      31,583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$23,417,969  </a:t>
                      </a:r>
                    </a:p>
                    <a:p>
                      <a:pPr algn="ctr" fontAlgn="b">
                        <a:buNone/>
                      </a:pP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Ideal Sans Office" panose="02000000000000000000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Ideal Sans Office" panose="02000000000000000000" pitchFamily="2" charset="0"/>
                        </a:rPr>
                        <a:t> $6,874,189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2797154"/>
                  </a:ext>
                </a:extLst>
              </a:tr>
              <a:tr h="78513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2026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264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37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22,613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3,400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</a:rPr>
                        <a:t> $21,060,881 </a:t>
                      </a:r>
                    </a:p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Ideal Sans Office" panose="02000000000000000000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$8,699,990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16701599"/>
                  </a:ext>
                </a:extLst>
              </a:tr>
              <a:tr h="1043849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161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6,477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45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1,669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273,193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139,043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$129,696,793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$ 108,745,444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7610624"/>
                  </a:ext>
                </a:extLst>
              </a:tr>
              <a:tr h="824615">
                <a:tc gridSpan="5">
                  <a:txBody>
                    <a:bodyPr/>
                    <a:lstStyle/>
                    <a:p>
                      <a:r>
                        <a:rPr lang="en-US" sz="1200" dirty="0"/>
                        <a:t>*2017-2026 Impacts-</a:t>
                      </a:r>
                    </a:p>
                    <a:p>
                      <a:r>
                        <a:rPr lang="en-US" sz="1200" dirty="0"/>
                        <a:t>Project impact data excludes Design Only projects; 2026 audit update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** Represents all funded projects; includes Design Only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3838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1709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19E8867-5C97-3898-CCB8-FF1DF026C3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551256"/>
              </p:ext>
            </p:extLst>
          </p:nvPr>
        </p:nvGraphicFramePr>
        <p:xfrm>
          <a:off x="0" y="719666"/>
          <a:ext cx="12115802" cy="5052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4390">
                  <a:extLst>
                    <a:ext uri="{9D8B030D-6E8A-4147-A177-3AD203B41FA5}">
                      <a16:colId xmlns:a16="http://schemas.microsoft.com/office/drawing/2014/main" val="1508364828"/>
                    </a:ext>
                  </a:extLst>
                </a:gridCol>
                <a:gridCol w="985950">
                  <a:extLst>
                    <a:ext uri="{9D8B030D-6E8A-4147-A177-3AD203B41FA5}">
                      <a16:colId xmlns:a16="http://schemas.microsoft.com/office/drawing/2014/main" val="1315095235"/>
                    </a:ext>
                  </a:extLst>
                </a:gridCol>
                <a:gridCol w="1317760">
                  <a:extLst>
                    <a:ext uri="{9D8B030D-6E8A-4147-A177-3AD203B41FA5}">
                      <a16:colId xmlns:a16="http://schemas.microsoft.com/office/drawing/2014/main" val="1901018997"/>
                    </a:ext>
                  </a:extLst>
                </a:gridCol>
                <a:gridCol w="1507365">
                  <a:extLst>
                    <a:ext uri="{9D8B030D-6E8A-4147-A177-3AD203B41FA5}">
                      <a16:colId xmlns:a16="http://schemas.microsoft.com/office/drawing/2014/main" val="1682211286"/>
                    </a:ext>
                  </a:extLst>
                </a:gridCol>
                <a:gridCol w="891147">
                  <a:extLst>
                    <a:ext uri="{9D8B030D-6E8A-4147-A177-3AD203B41FA5}">
                      <a16:colId xmlns:a16="http://schemas.microsoft.com/office/drawing/2014/main" val="2671297751"/>
                    </a:ext>
                  </a:extLst>
                </a:gridCol>
                <a:gridCol w="830492">
                  <a:extLst>
                    <a:ext uri="{9D8B030D-6E8A-4147-A177-3AD203B41FA5}">
                      <a16:colId xmlns:a16="http://schemas.microsoft.com/office/drawing/2014/main" val="4161570588"/>
                    </a:ext>
                  </a:extLst>
                </a:gridCol>
                <a:gridCol w="1755648">
                  <a:extLst>
                    <a:ext uri="{9D8B030D-6E8A-4147-A177-3AD203B41FA5}">
                      <a16:colId xmlns:a16="http://schemas.microsoft.com/office/drawing/2014/main" val="179763045"/>
                    </a:ext>
                  </a:extLst>
                </a:gridCol>
                <a:gridCol w="1170432">
                  <a:extLst>
                    <a:ext uri="{9D8B030D-6E8A-4147-A177-3AD203B41FA5}">
                      <a16:colId xmlns:a16="http://schemas.microsoft.com/office/drawing/2014/main" val="2527882469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val="1073556524"/>
                    </a:ext>
                  </a:extLst>
                </a:gridCol>
                <a:gridCol w="1316738">
                  <a:extLst>
                    <a:ext uri="{9D8B030D-6E8A-4147-A177-3AD203B41FA5}">
                      <a16:colId xmlns:a16="http://schemas.microsoft.com/office/drawing/2014/main" val="30549903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effectLst/>
                          <a:latin typeface="Ideal Sans Office" panose="02000000000000000000" pitchFamily="2" charset="0"/>
                        </a:rPr>
                        <a:t>MCIP Year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effectLst/>
                          <a:latin typeface="Ideal Sans Office" panose="02000000000000000000" pitchFamily="2" charset="0"/>
                        </a:rPr>
                        <a:t>Funded Projects**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effectLst/>
                          <a:latin typeface="Ideal Sans Office" panose="02000000000000000000" pitchFamily="2" charset="0"/>
                        </a:rPr>
                        <a:t> Basement Flooding Remediation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effectLst/>
                          <a:latin typeface="Ideal Sans Office" panose="02000000000000000000" pitchFamily="2" charset="0"/>
                        </a:rPr>
                        <a:t> Reduced Impact on SSO/CSO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effectLst/>
                          <a:latin typeface="Ideal Sans Office" panose="02000000000000000000" pitchFamily="2" charset="0"/>
                        </a:rPr>
                        <a:t> Removal of WWTP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effectLst/>
                          <a:latin typeface="Ideal Sans Office" panose="02000000000000000000" pitchFamily="2" charset="0"/>
                        </a:rPr>
                        <a:t> HSTS Removal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effectLst/>
                          <a:latin typeface="Ideal Sans Office" panose="02000000000000000000" pitchFamily="2" charset="0"/>
                        </a:rPr>
                        <a:t> New Collection System (Linear Feet)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effectLst/>
                          <a:latin typeface="Ideal Sans Office" panose="02000000000000000000" pitchFamily="2" charset="0"/>
                        </a:rPr>
                        <a:t> Sewer Lining (Linear Feet)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effectLst/>
                          <a:latin typeface="Ideal Sans Office" panose="02000000000000000000" pitchFamily="2" charset="0"/>
                        </a:rPr>
                        <a:t>District Funding Awards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effectLst/>
                          <a:latin typeface="Ideal Sans Office" panose="02000000000000000000" pitchFamily="2" charset="0"/>
                        </a:rPr>
                        <a:t>Member Community Matching Funds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55643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 448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 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707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73,518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14,261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$6,839,027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$28,771,871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02164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2018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666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 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77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15,989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4,835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$4,021,503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$4,711,198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4574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1,228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 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277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21,785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4,915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$7,923,571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$12,465,421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81058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2020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339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26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182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20,026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18,891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$10,908,895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$4,752,405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83594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596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20,591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$2,500,000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$4,889,840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324185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590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 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85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30,245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6,210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$15,775,000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$12,463,045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78012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1,461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 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35,793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11,377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</a:rPr>
                        <a:t>$17,817,379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$14,512,227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1237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2024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486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 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127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28,194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22,620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</a:rPr>
                        <a:t>$19,707,928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$12,330,108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36349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2025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391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 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176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24,780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31,583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</a:rPr>
                        <a:t>$24,945,397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$6,874,189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29117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2026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264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   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37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22,613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3,400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deal Sans Office" panose="02000000000000000000" pitchFamily="2" charset="0"/>
                        </a:rPr>
                        <a:t>$21,060,881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$8,699,990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53204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161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6,469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           65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1,669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272,943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             138,683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$131,499,580.25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414041"/>
                          </a:solidFill>
                          <a:effectLst/>
                          <a:latin typeface="Ideal Sans Office" panose="02000000000000000000" pitchFamily="2" charset="0"/>
                        </a:rPr>
                        <a:t>$110,470,294.39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1222745"/>
                  </a:ext>
                </a:extLst>
              </a:tr>
              <a:tr h="370840">
                <a:tc gridSpan="5">
                  <a:txBody>
                    <a:bodyPr/>
                    <a:lstStyle/>
                    <a:p>
                      <a:r>
                        <a:rPr lang="en-US" sz="1000" dirty="0"/>
                        <a:t>*2017 – 2026 Impacts – project impact data excludes Design Only projects; 2026 audit update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sz="1000" dirty="0"/>
                        <a:t>** Represents all funded projects; includes Design Only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367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2838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1243</Words>
  <Application>Microsoft Office PowerPoint</Application>
  <PresentationFormat>Widescreen</PresentationFormat>
  <Paragraphs>474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Ideal Sans Office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Christianna Kretschmann</dc:creator>
  <cp:lastModifiedBy>Christianna Kretschmann</cp:lastModifiedBy>
  <cp:revision>5</cp:revision>
  <dcterms:created xsi:type="dcterms:W3CDTF">2026-03-24T14:16:24Z</dcterms:created>
  <dcterms:modified xsi:type="dcterms:W3CDTF">2026-03-31T12:59:09Z</dcterms:modified>
</cp:coreProperties>
</file>